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1" r:id="rId2"/>
    <p:sldId id="257" r:id="rId3"/>
    <p:sldId id="283" r:id="rId4"/>
    <p:sldId id="264" r:id="rId5"/>
    <p:sldId id="324" r:id="rId6"/>
    <p:sldId id="319" r:id="rId7"/>
    <p:sldId id="279" r:id="rId8"/>
    <p:sldId id="310" r:id="rId9"/>
    <p:sldId id="309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4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FEFEFE"/>
    <a:srgbClr val="FFC000"/>
    <a:srgbClr val="ED7D31"/>
    <a:srgbClr val="7C7C7C"/>
    <a:srgbClr val="2E75B6"/>
    <a:srgbClr val="5B9BD5"/>
    <a:srgbClr val="A5A5A5"/>
    <a:srgbClr val="4472C4"/>
    <a:srgbClr val="598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20"/>
      </p:cViewPr>
      <p:guideLst>
        <p:guide orient="horz" pos="2205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0A127-7B6C-4CD1-A5FC-25A48B8999B8}" type="datetimeFigureOut">
              <a:rPr lang="zh-CN" altLang="en-US" smtClean="0"/>
              <a:pPr/>
              <a:t>2020/11/15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E9A9E-7AA8-4D94-B7FD-513C1652B7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37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E9A9E-7AA8-4D94-B7FD-513C1652B7B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524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E9A9E-7AA8-4D94-B7FD-513C1652B7B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251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E9A9E-7AA8-4D94-B7FD-513C1652B7B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318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E9A9E-7AA8-4D94-B7FD-513C1652B7B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85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E9A9E-7AA8-4D94-B7FD-513C1652B7B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818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E9A9E-7AA8-4D94-B7FD-513C1652B7B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39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814B-4000-4C8A-89CF-212D95390FD7}" type="datetimeFigureOut">
              <a:rPr lang="zh-CN" altLang="en-US" smtClean="0"/>
              <a:pPr/>
              <a:t>2020/11/15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ACAC-55DE-4F50-909A-CE342D0743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84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814B-4000-4C8A-89CF-212D95390FD7}" type="datetimeFigureOut">
              <a:rPr lang="zh-CN" altLang="en-US" smtClean="0"/>
              <a:pPr/>
              <a:t>2020/11/15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ACAC-55DE-4F50-909A-CE342D0743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18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814B-4000-4C8A-89CF-212D95390FD7}" type="datetimeFigureOut">
              <a:rPr lang="zh-CN" altLang="en-US" smtClean="0"/>
              <a:pPr/>
              <a:t>2020/11/15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ACAC-55DE-4F50-909A-CE342D0743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73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814B-4000-4C8A-89CF-212D95390FD7}" type="datetimeFigureOut">
              <a:rPr lang="zh-CN" altLang="en-US" smtClean="0"/>
              <a:pPr/>
              <a:t>2020/11/15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ACAC-55DE-4F50-909A-CE342D0743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75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814B-4000-4C8A-89CF-212D95390FD7}" type="datetimeFigureOut">
              <a:rPr lang="zh-CN" altLang="en-US" smtClean="0"/>
              <a:pPr/>
              <a:t>2020/11/15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ACAC-55DE-4F50-909A-CE342D0743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8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814B-4000-4C8A-89CF-212D95390FD7}" type="datetimeFigureOut">
              <a:rPr lang="zh-CN" altLang="en-US" smtClean="0"/>
              <a:pPr/>
              <a:t>2020/11/15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ACAC-55DE-4F50-909A-CE342D0743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3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814B-4000-4C8A-89CF-212D95390FD7}" type="datetimeFigureOut">
              <a:rPr lang="zh-CN" altLang="en-US" smtClean="0"/>
              <a:pPr/>
              <a:t>2020/11/15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ACAC-55DE-4F50-909A-CE342D0743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1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814B-4000-4C8A-89CF-212D95390FD7}" type="datetimeFigureOut">
              <a:rPr lang="zh-CN" altLang="en-US" smtClean="0"/>
              <a:pPr/>
              <a:t>2020/11/15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ACAC-55DE-4F50-909A-CE342D0743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62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814B-4000-4C8A-89CF-212D95390FD7}" type="datetimeFigureOut">
              <a:rPr lang="zh-CN" altLang="en-US" smtClean="0"/>
              <a:pPr/>
              <a:t>2020/11/15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ACAC-55DE-4F50-909A-CE342D0743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64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814B-4000-4C8A-89CF-212D95390FD7}" type="datetimeFigureOut">
              <a:rPr lang="zh-CN" altLang="en-US" smtClean="0"/>
              <a:pPr/>
              <a:t>2020/11/15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ACAC-55DE-4F50-909A-CE342D0743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88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814B-4000-4C8A-89CF-212D95390FD7}" type="datetimeFigureOut">
              <a:rPr lang="zh-CN" altLang="en-US" smtClean="0"/>
              <a:pPr/>
              <a:t>2020/11/15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ACAC-55DE-4F50-909A-CE342D0743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9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7814B-4000-4C8A-89CF-212D95390FD7}" type="datetimeFigureOut">
              <a:rPr lang="zh-CN" altLang="en-US" smtClean="0"/>
              <a:pPr/>
              <a:t>2020/11/15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6ACAC-55DE-4F50-909A-CE342D0743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20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657"/>
            <a:ext cx="12192000" cy="571334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835" y="1698037"/>
            <a:ext cx="2597882" cy="5040557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2"/>
            <a:ext cx="1260000" cy="12600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497" y="403758"/>
            <a:ext cx="1294279" cy="12942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84413" y="391026"/>
            <a:ext cx="8837049" cy="28251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NHIỆT LIỆT CHÀO MỪNG 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QUÝ THẦY CÔ VỀ DỰ GIỜ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84682" y="3200401"/>
            <a:ext cx="52367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GV: Phan </a:t>
            </a:r>
            <a:r>
              <a:rPr lang="en-US" sz="3600" b="1" spc="50" dirty="0" err="1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Thị</a:t>
            </a:r>
            <a:r>
              <a:rPr lang="en-US" sz="36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Diệu</a:t>
            </a:r>
            <a:r>
              <a:rPr lang="en-US" sz="36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Huyền</a:t>
            </a:r>
            <a:endParaRPr lang="en-US" sz="36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600" b="1" cap="none" spc="50" dirty="0" err="1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36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vi-VN" sz="36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en-US" sz="36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911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87684" y="2512841"/>
            <a:ext cx="96783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000" dirty="0">
                <a:solidFill>
                  <a:srgbClr val="FAD412"/>
                </a:solidFill>
                <a:latin typeface="Script MT Bold" pitchFamily="66" charset="0"/>
                <a:ea typeface="汉仪综艺体简" panose="02010600000101010101" pitchFamily="2" charset="-122"/>
                <a:cs typeface="Times New Roman" pitchFamily="18" charset="0"/>
              </a:rPr>
              <a:t>Tích cực, tự giác trong hoạt động</a:t>
            </a:r>
            <a:r>
              <a:rPr lang="en-US" altLang="zh-CN" sz="6000" dirty="0">
                <a:solidFill>
                  <a:srgbClr val="FAD412"/>
                </a:solidFill>
                <a:latin typeface="Script MT Bold" pitchFamily="66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vi-VN" altLang="zh-CN" sz="6000" dirty="0">
                <a:solidFill>
                  <a:srgbClr val="FAD412"/>
                </a:solidFill>
                <a:latin typeface="Script MT Bold" pitchFamily="66" charset="0"/>
                <a:ea typeface="汉仪综艺体简" panose="02010600000101010101" pitchFamily="2" charset="-122"/>
                <a:cs typeface="Times New Roman" pitchFamily="18" charset="0"/>
              </a:rPr>
              <a:t>tập thể và trong hoạt động xã hội</a:t>
            </a:r>
            <a:endParaRPr lang="zh-CN" altLang="en-US" sz="6000" dirty="0">
              <a:solidFill>
                <a:srgbClr val="FAD412"/>
              </a:solidFill>
              <a:latin typeface="Script MT Bold" pitchFamily="66" charset="0"/>
              <a:ea typeface="汉仪综艺体简" panose="02010600000101010101" pitchFamily="2" charset="-122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60" y="4548012"/>
            <a:ext cx="7162800" cy="45719"/>
          </a:xfrm>
          <a:prstGeom prst="rect">
            <a:avLst/>
          </a:prstGeom>
        </p:spPr>
      </p:pic>
      <p:grpSp>
        <p:nvGrpSpPr>
          <p:cNvPr id="6" name="组合 1"/>
          <p:cNvGrpSpPr/>
          <p:nvPr/>
        </p:nvGrpSpPr>
        <p:grpSpPr>
          <a:xfrm>
            <a:off x="1716749" y="411927"/>
            <a:ext cx="4757574" cy="2195510"/>
            <a:chOff x="2489260" y="1050897"/>
            <a:chExt cx="2106386" cy="2124222"/>
          </a:xfrm>
        </p:grpSpPr>
        <p:pic>
          <p:nvPicPr>
            <p:cNvPr id="7" name="图片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260" y="1050897"/>
              <a:ext cx="2106386" cy="2124222"/>
            </a:xfrm>
            <a:prstGeom prst="rect">
              <a:avLst/>
            </a:prstGeom>
          </p:spPr>
        </p:pic>
        <p:sp>
          <p:nvSpPr>
            <p:cNvPr id="8" name="文本框 45"/>
            <p:cNvSpPr txBox="1"/>
            <p:nvPr/>
          </p:nvSpPr>
          <p:spPr>
            <a:xfrm>
              <a:off x="2707309" y="1829809"/>
              <a:ext cx="1670288" cy="1280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0000101010101" pitchFamily="2" charset="-122"/>
                  <a:ea typeface="汉仪综艺体简" panose="02010600000101010101" pitchFamily="2" charset="-122"/>
                </a:rPr>
                <a:t>Tiết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0000101010101" pitchFamily="2" charset="-122"/>
                  <a:ea typeface="汉仪综艺体简" panose="02010600000101010101" pitchFamily="2" charset="-122"/>
                </a:rPr>
                <a:t> 1</a:t>
              </a:r>
              <a:r>
                <a:rPr lang="vi-VN" altLang="zh-CN" sz="40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0000101010101" pitchFamily="2" charset="-122"/>
                  <a:ea typeface="汉仪综艺体简" panose="02010600000101010101" pitchFamily="2" charset="-122"/>
                </a:rPr>
                <a:t>2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0000101010101" pitchFamily="2" charset="-122"/>
                  <a:ea typeface="汉仪综艺体简" panose="02010600000101010101" pitchFamily="2" charset="-122"/>
                </a:rPr>
                <a:t>–</a:t>
              </a:r>
              <a:r>
                <a:rPr lang="en-US" altLang="zh-CN" sz="4000" b="1" dirty="0" err="1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0000101010101" pitchFamily="2" charset="-122"/>
                  <a:ea typeface="汉仪综艺体简" panose="02010600000101010101" pitchFamily="2" charset="-122"/>
                </a:rPr>
                <a:t>Bài</a:t>
              </a:r>
              <a:r>
                <a:rPr lang="en-US" altLang="zh-CN" sz="40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0000101010101" pitchFamily="2" charset="-122"/>
                  <a:ea typeface="汉仪综艺体简" panose="02010600000101010101" pitchFamily="2" charset="-122"/>
                </a:rPr>
                <a:t> </a:t>
              </a:r>
              <a:r>
                <a:rPr lang="vi-VN" altLang="zh-CN" sz="40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综艺体简" panose="02010600000101010101" pitchFamily="2" charset="-122"/>
                  <a:ea typeface="汉仪综艺体简" panose="02010600000101010101" pitchFamily="2" charset="-122"/>
                </a:rPr>
                <a:t>10</a:t>
              </a:r>
              <a:endParaRPr lang="zh-CN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综艺体简" panose="02010600000101010101" pitchFamily="2" charset="-122"/>
                <a:ea typeface="汉仪综艺体简" panose="0201060000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1012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12879"/>
            <a:ext cx="675249" cy="906825"/>
          </a:xfrm>
          <a:prstGeom prst="rect">
            <a:avLst/>
          </a:prstGeom>
        </p:spPr>
      </p:pic>
      <p:sp>
        <p:nvSpPr>
          <p:cNvPr id="39" name="文本框 2"/>
          <p:cNvSpPr txBox="1"/>
          <p:nvPr/>
        </p:nvSpPr>
        <p:spPr>
          <a:xfrm>
            <a:off x="0" y="757644"/>
            <a:ext cx="11343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1. </a:t>
            </a:r>
            <a:r>
              <a:rPr lang="en-US" altLang="zh-CN" sz="4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Em</a:t>
            </a:r>
            <a:r>
              <a:rPr lang="en-US" altLang="zh-CN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4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thấy</a:t>
            </a:r>
            <a:r>
              <a:rPr lang="en-US" altLang="zh-CN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4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Trương</a:t>
            </a:r>
            <a:r>
              <a:rPr lang="en-US" altLang="zh-CN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4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Quế</a:t>
            </a:r>
            <a:r>
              <a:rPr lang="en-US" altLang="zh-CN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Chi </a:t>
            </a:r>
            <a:r>
              <a:rPr lang="en-US" altLang="zh-CN" sz="4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có</a:t>
            </a:r>
            <a:r>
              <a:rPr lang="en-US" altLang="zh-CN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4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mong</a:t>
            </a:r>
            <a:r>
              <a:rPr lang="en-US" altLang="zh-CN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4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muốn</a:t>
            </a:r>
            <a:r>
              <a:rPr lang="en-US" altLang="zh-CN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, </a:t>
            </a:r>
            <a:r>
              <a:rPr lang="en-US" altLang="zh-CN" sz="4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mơ</a:t>
            </a:r>
            <a:r>
              <a:rPr lang="en-US" altLang="zh-CN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4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ước</a:t>
            </a:r>
            <a:r>
              <a:rPr lang="en-US" altLang="zh-CN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4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gì</a:t>
            </a:r>
            <a:r>
              <a:rPr lang="en-US" altLang="zh-CN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?</a:t>
            </a:r>
            <a:endParaRPr lang="zh-CN" altLang="en-US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汉仪综艺体简" panose="02010600000101010101" pitchFamily="2" charset="-122"/>
              <a:cs typeface="Times New Roman" pitchFamily="18" charset="0"/>
            </a:endParaRPr>
          </a:p>
        </p:txBody>
      </p:sp>
      <p:pic>
        <p:nvPicPr>
          <p:cNvPr id="41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1"/>
          <a:stretch/>
        </p:blipFill>
        <p:spPr>
          <a:xfrm>
            <a:off x="8926403" y="3675589"/>
            <a:ext cx="3254340" cy="4808483"/>
          </a:xfrm>
          <a:prstGeom prst="rect">
            <a:avLst/>
          </a:prstGeom>
        </p:spPr>
      </p:pic>
      <p:sp>
        <p:nvSpPr>
          <p:cNvPr id="20" name="文本框 2"/>
          <p:cNvSpPr txBox="1"/>
          <p:nvPr/>
        </p:nvSpPr>
        <p:spPr>
          <a:xfrm>
            <a:off x="-38520" y="2514210"/>
            <a:ext cx="112593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2. </a:t>
            </a:r>
            <a:r>
              <a:rPr lang="en-US" altLang="zh-CN" sz="4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Bạn</a:t>
            </a:r>
            <a:r>
              <a:rPr lang="en-US" altLang="zh-CN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4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Quế</a:t>
            </a:r>
            <a:r>
              <a:rPr lang="en-US" altLang="zh-CN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Chi </a:t>
            </a:r>
            <a:r>
              <a:rPr lang="en-US" altLang="zh-CN" sz="4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đã</a:t>
            </a:r>
            <a:r>
              <a:rPr lang="en-US" altLang="zh-CN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4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làm</a:t>
            </a:r>
            <a:r>
              <a:rPr lang="en-US" altLang="zh-CN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4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thế</a:t>
            </a:r>
            <a:r>
              <a:rPr lang="en-US" altLang="zh-CN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4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nào</a:t>
            </a:r>
            <a:r>
              <a:rPr lang="en-US" altLang="zh-CN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4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để</a:t>
            </a:r>
            <a:r>
              <a:rPr lang="en-US" altLang="zh-CN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4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thực</a:t>
            </a:r>
            <a:r>
              <a:rPr lang="en-US" altLang="zh-CN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4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hiện</a:t>
            </a:r>
            <a:r>
              <a:rPr lang="en-US" altLang="zh-CN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4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ước</a:t>
            </a:r>
            <a:r>
              <a:rPr lang="en-US" altLang="zh-CN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4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mơ</a:t>
            </a:r>
            <a:r>
              <a:rPr lang="en-US" altLang="zh-CN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4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đó</a:t>
            </a:r>
            <a:r>
              <a:rPr lang="en-US" altLang="zh-CN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?</a:t>
            </a:r>
            <a:endParaRPr lang="zh-CN" altLang="en-US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汉仪综艺体简" panose="02010600000101010101" pitchFamily="2" charset="-122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20" y="4749001"/>
            <a:ext cx="11182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Quế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Chi</a:t>
            </a:r>
          </a:p>
        </p:txBody>
      </p:sp>
    </p:spTree>
    <p:extLst>
      <p:ext uri="{BB962C8B-B14F-4D97-AF65-F5344CB8AC3E}">
        <p14:creationId xmlns:p14="http://schemas.microsoft.com/office/powerpoint/2010/main" val="4520387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" y="0"/>
            <a:ext cx="675249" cy="906825"/>
          </a:xfrm>
          <a:prstGeom prst="rect">
            <a:avLst/>
          </a:prstGeom>
        </p:spPr>
      </p:pic>
      <p:sp>
        <p:nvSpPr>
          <p:cNvPr id="9" name="矩形 15"/>
          <p:cNvSpPr/>
          <p:nvPr/>
        </p:nvSpPr>
        <p:spPr>
          <a:xfrm>
            <a:off x="125353" y="991747"/>
            <a:ext cx="2943947" cy="2801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Cloud Callout 9"/>
          <p:cNvSpPr/>
          <p:nvPr/>
        </p:nvSpPr>
        <p:spPr>
          <a:xfrm>
            <a:off x="6284411" y="0"/>
            <a:ext cx="5357065" cy="3481342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21062831">
            <a:off x="6862035" y="939336"/>
            <a:ext cx="4201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Thông</a:t>
            </a:r>
            <a:r>
              <a:rPr lang="en-US" sz="3600" dirty="0"/>
              <a:t> qua </a:t>
            </a:r>
            <a:r>
              <a:rPr lang="en-US" sz="3600" dirty="0" err="1"/>
              <a:t>truyện</a:t>
            </a:r>
            <a:r>
              <a:rPr lang="en-US" sz="3600" dirty="0"/>
              <a:t>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hiểu</a:t>
            </a:r>
            <a:r>
              <a:rPr lang="en-US" sz="3600" dirty="0"/>
              <a:t> </a:t>
            </a:r>
            <a:r>
              <a:rPr lang="en-US" sz="3600" dirty="0" err="1"/>
              <a:t>thế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cực</a:t>
            </a:r>
            <a:r>
              <a:rPr lang="en-US" sz="3600" dirty="0"/>
              <a:t>, </a:t>
            </a:r>
            <a:r>
              <a:rPr lang="en-US" sz="3600" dirty="0" err="1"/>
              <a:t>tự</a:t>
            </a:r>
            <a:r>
              <a:rPr lang="en-US" sz="3600" dirty="0"/>
              <a:t> </a:t>
            </a:r>
            <a:r>
              <a:rPr lang="en-US" sz="3600" dirty="0" err="1"/>
              <a:t>giác</a:t>
            </a:r>
            <a:r>
              <a:rPr lang="en-US" sz="36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34" y="3878319"/>
            <a:ext cx="121638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Symbol"/>
              <a:buChar char="Þ"/>
            </a:pP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cực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luôn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luôn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gắng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vượt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khó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kiên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trì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luyện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Symbol"/>
              <a:buChar char="Þ"/>
            </a:pP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ai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nhắc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nhở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giám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sát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55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5" grpId="0"/>
      <p:bldP spid="5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68980" cy="3374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10" y="0"/>
            <a:ext cx="5919989" cy="3374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648"/>
            <a:ext cx="6272010" cy="3388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10" y="3483736"/>
            <a:ext cx="5919989" cy="338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21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-Point Star 4"/>
          <p:cNvSpPr/>
          <p:nvPr/>
        </p:nvSpPr>
        <p:spPr>
          <a:xfrm>
            <a:off x="2601543" y="0"/>
            <a:ext cx="6104575" cy="399245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Thế</a:t>
            </a:r>
            <a:r>
              <a:rPr lang="en-US" sz="4000" dirty="0"/>
              <a:t> </a:t>
            </a:r>
            <a:r>
              <a:rPr lang="en-US" sz="4000" dirty="0" err="1"/>
              <a:t>nào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</a:t>
            </a:r>
            <a:r>
              <a:rPr lang="en-US" sz="4000" dirty="0" err="1"/>
              <a:t>hoạt</a:t>
            </a:r>
            <a:r>
              <a:rPr lang="en-US" sz="4000" dirty="0"/>
              <a:t> </a:t>
            </a:r>
            <a:r>
              <a:rPr lang="en-US" sz="4000" dirty="0" err="1"/>
              <a:t>động</a:t>
            </a:r>
            <a:r>
              <a:rPr lang="en-US" sz="4000" dirty="0"/>
              <a:t> </a:t>
            </a:r>
            <a:r>
              <a:rPr lang="en-US" sz="4000" dirty="0" err="1"/>
              <a:t>tập</a:t>
            </a:r>
            <a:r>
              <a:rPr lang="en-US" sz="4000" dirty="0"/>
              <a:t> </a:t>
            </a:r>
            <a:r>
              <a:rPr lang="en-US" sz="4000" dirty="0" err="1"/>
              <a:t>thể</a:t>
            </a:r>
            <a:r>
              <a:rPr lang="en-US" sz="4000" dirty="0"/>
              <a:t>, </a:t>
            </a:r>
            <a:r>
              <a:rPr lang="en-US" sz="4000" dirty="0" err="1"/>
              <a:t>hoạt</a:t>
            </a:r>
            <a:r>
              <a:rPr lang="en-US" sz="4000" dirty="0"/>
              <a:t> </a:t>
            </a:r>
            <a:r>
              <a:rPr lang="en-US" sz="4000" dirty="0" err="1"/>
              <a:t>động</a:t>
            </a:r>
            <a:r>
              <a:rPr lang="en-US" sz="4000" dirty="0"/>
              <a:t> </a:t>
            </a:r>
            <a:r>
              <a:rPr lang="en-US" sz="4000" dirty="0" err="1"/>
              <a:t>xã</a:t>
            </a:r>
            <a:r>
              <a:rPr lang="en-US" sz="4000" dirty="0"/>
              <a:t> </a:t>
            </a:r>
            <a:r>
              <a:rPr lang="en-US" sz="4000" dirty="0" err="1"/>
              <a:t>hội</a:t>
            </a:r>
            <a:r>
              <a:rPr lang="en-US" sz="4000" dirty="0"/>
              <a:t>?</a:t>
            </a:r>
          </a:p>
        </p:txBody>
      </p:sp>
      <p:sp>
        <p:nvSpPr>
          <p:cNvPr id="4" name="文本框 2"/>
          <p:cNvSpPr txBox="1"/>
          <p:nvPr/>
        </p:nvSpPr>
        <p:spPr>
          <a:xfrm>
            <a:off x="0" y="4227502"/>
            <a:ext cx="122879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Hoạt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động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tập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thể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là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những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hoạt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động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do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tập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thể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tổ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chức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(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nhà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trường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,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lớp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, chi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đội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…)</a:t>
            </a:r>
          </a:p>
          <a:p>
            <a:pPr marL="457200" indent="-457200">
              <a:buFontTx/>
              <a:buChar char="-"/>
            </a:pP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Hoạt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động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xã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hội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là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những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hoạt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động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đông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đảo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người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tham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gia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,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trong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phạm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vi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rất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lớn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(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một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thành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phố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hoặc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cả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nước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)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汉仪综艺体简" panose="0201060000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1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" y="0"/>
            <a:ext cx="675249" cy="906825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77" t="51902" r="-11282" b="-10114"/>
          <a:stretch>
            <a:fillRect/>
          </a:stretch>
        </p:blipFill>
        <p:spPr>
          <a:xfrm flipH="1">
            <a:off x="-2261937" y="6858001"/>
            <a:ext cx="16699832" cy="2550695"/>
          </a:xfrm>
          <a:custGeom>
            <a:avLst/>
            <a:gdLst>
              <a:gd name="connsiteX0" fmla="*/ 16699832 w 16699832"/>
              <a:gd name="connsiteY0" fmla="*/ 0 h 2550695"/>
              <a:gd name="connsiteX1" fmla="*/ 15168775 w 16699832"/>
              <a:gd name="connsiteY1" fmla="*/ 0 h 2550695"/>
              <a:gd name="connsiteX2" fmla="*/ 15168775 w 16699832"/>
              <a:gd name="connsiteY2" fmla="*/ 2107536 h 2550695"/>
              <a:gd name="connsiteX3" fmla="*/ 1598195 w 16699832"/>
              <a:gd name="connsiteY3" fmla="*/ 2107536 h 2550695"/>
              <a:gd name="connsiteX4" fmla="*/ 1598195 w 16699832"/>
              <a:gd name="connsiteY4" fmla="*/ 0 h 2550695"/>
              <a:gd name="connsiteX5" fmla="*/ 0 w 16699832"/>
              <a:gd name="connsiteY5" fmla="*/ 0 h 2550695"/>
              <a:gd name="connsiteX6" fmla="*/ 0 w 16699832"/>
              <a:gd name="connsiteY6" fmla="*/ 2550695 h 2550695"/>
              <a:gd name="connsiteX7" fmla="*/ 16699832 w 16699832"/>
              <a:gd name="connsiteY7" fmla="*/ 2550695 h 2550695"/>
              <a:gd name="connsiteX8" fmla="*/ 16699832 w 16699832"/>
              <a:gd name="connsiteY8" fmla="*/ 0 h 255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99832" h="2550695">
                <a:moveTo>
                  <a:pt x="16699832" y="0"/>
                </a:moveTo>
                <a:lnTo>
                  <a:pt x="15168775" y="0"/>
                </a:lnTo>
                <a:lnTo>
                  <a:pt x="15168775" y="2107536"/>
                </a:lnTo>
                <a:lnTo>
                  <a:pt x="1598195" y="2107536"/>
                </a:lnTo>
                <a:lnTo>
                  <a:pt x="1598195" y="0"/>
                </a:lnTo>
                <a:lnTo>
                  <a:pt x="0" y="0"/>
                </a:lnTo>
                <a:lnTo>
                  <a:pt x="0" y="2550695"/>
                </a:lnTo>
                <a:lnTo>
                  <a:pt x="16699832" y="2550695"/>
                </a:lnTo>
                <a:lnTo>
                  <a:pt x="166998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1139687" y="1537252"/>
            <a:ext cx="4200939" cy="32202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Nhóm</a:t>
            </a:r>
            <a:r>
              <a:rPr lang="en-US" sz="3600" dirty="0"/>
              <a:t> 1</a:t>
            </a:r>
          </a:p>
          <a:p>
            <a:pPr algn="ctr"/>
            <a:r>
              <a:rPr lang="en-US" sz="3600" dirty="0" err="1"/>
              <a:t>Biểu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cực</a:t>
            </a:r>
            <a:r>
              <a:rPr lang="en-US" sz="3600" dirty="0"/>
              <a:t>, </a:t>
            </a:r>
            <a:r>
              <a:rPr lang="en-US" sz="3600" dirty="0" err="1"/>
              <a:t>tự</a:t>
            </a:r>
            <a:r>
              <a:rPr lang="en-US" sz="3600" dirty="0"/>
              <a:t> </a:t>
            </a:r>
            <a:r>
              <a:rPr lang="en-US" sz="3600" dirty="0" err="1"/>
              <a:t>giác</a:t>
            </a:r>
            <a:r>
              <a:rPr lang="en-US" sz="3600" dirty="0"/>
              <a:t>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hoạt</a:t>
            </a:r>
            <a:r>
              <a:rPr lang="en-US" sz="3600" dirty="0"/>
              <a:t> </a:t>
            </a:r>
            <a:r>
              <a:rPr lang="en-US" sz="3600" dirty="0" err="1"/>
              <a:t>động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, </a:t>
            </a:r>
            <a:r>
              <a:rPr lang="en-US" sz="3600" dirty="0" err="1"/>
              <a:t>hoạt</a:t>
            </a:r>
            <a:r>
              <a:rPr lang="en-US" sz="3600" dirty="0"/>
              <a:t> </a:t>
            </a:r>
            <a:r>
              <a:rPr lang="en-US" sz="3600" dirty="0" err="1"/>
              <a:t>động</a:t>
            </a:r>
            <a:r>
              <a:rPr lang="en-US" sz="3600" dirty="0"/>
              <a:t> </a:t>
            </a:r>
            <a:r>
              <a:rPr lang="en-US" sz="3600" dirty="0" err="1"/>
              <a:t>xã</a:t>
            </a:r>
            <a:r>
              <a:rPr lang="en-US" sz="3600" dirty="0"/>
              <a:t> </a:t>
            </a:r>
            <a:r>
              <a:rPr lang="en-US" sz="3600" dirty="0" err="1"/>
              <a:t>hội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6612835" y="1537252"/>
            <a:ext cx="4492487" cy="322027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Nhóm</a:t>
            </a:r>
            <a:r>
              <a:rPr lang="en-US" sz="3600" dirty="0"/>
              <a:t> 2</a:t>
            </a:r>
          </a:p>
          <a:p>
            <a:pPr algn="ctr"/>
            <a:r>
              <a:rPr lang="en-US" sz="3600" dirty="0" err="1"/>
              <a:t>Biểu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cực</a:t>
            </a:r>
            <a:r>
              <a:rPr lang="en-US" sz="3600" dirty="0"/>
              <a:t>, </a:t>
            </a:r>
            <a:r>
              <a:rPr lang="en-US" sz="3600" dirty="0" err="1"/>
              <a:t>tự</a:t>
            </a:r>
            <a:r>
              <a:rPr lang="en-US" sz="3600" dirty="0"/>
              <a:t> </a:t>
            </a:r>
            <a:r>
              <a:rPr lang="en-US" sz="3600" dirty="0" err="1"/>
              <a:t>giác</a:t>
            </a:r>
            <a:r>
              <a:rPr lang="en-US" sz="3600" dirty="0"/>
              <a:t> </a:t>
            </a:r>
            <a:r>
              <a:rPr lang="en-US" sz="3600" dirty="0" err="1"/>
              <a:t>tham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hoạt</a:t>
            </a:r>
            <a:r>
              <a:rPr lang="en-US" sz="3600" dirty="0"/>
              <a:t>  </a:t>
            </a:r>
            <a:r>
              <a:rPr lang="en-US" sz="3600" dirty="0" err="1"/>
              <a:t>động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, </a:t>
            </a:r>
            <a:r>
              <a:rPr lang="en-US" sz="3600" dirty="0" err="1"/>
              <a:t>hoạt</a:t>
            </a:r>
            <a:r>
              <a:rPr lang="en-US" sz="3600" dirty="0"/>
              <a:t> </a:t>
            </a:r>
            <a:r>
              <a:rPr lang="en-US" sz="3600" dirty="0" err="1"/>
              <a:t>động</a:t>
            </a:r>
            <a:r>
              <a:rPr lang="en-US" sz="3600" dirty="0"/>
              <a:t> </a:t>
            </a:r>
            <a:r>
              <a:rPr lang="en-US" sz="3600" dirty="0" err="1"/>
              <a:t>xã</a:t>
            </a:r>
            <a:r>
              <a:rPr lang="en-US" sz="3600" dirty="0"/>
              <a:t> </a:t>
            </a:r>
            <a:r>
              <a:rPr lang="en-US" sz="3600" dirty="0" err="1"/>
              <a:t>hội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18865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Káº¿t quáº£ hÃ¬nh áº£nh cho ná»n báº£ng xanh"/>
          <p:cNvPicPr>
            <a:picLocks noChangeAspect="1" noChangeArrowheads="1"/>
          </p:cNvPicPr>
          <p:nvPr/>
        </p:nvPicPr>
        <p:blipFill>
          <a:blip r:embed="rId2"/>
          <a:srcRect l="5508" t="7860" r="4367" b="21690"/>
          <a:stretch>
            <a:fillRect/>
          </a:stretch>
        </p:blipFill>
        <p:spPr bwMode="auto">
          <a:xfrm>
            <a:off x="-18397" y="750449"/>
            <a:ext cx="13009183" cy="6858000"/>
          </a:xfrm>
          <a:prstGeom prst="rect">
            <a:avLst/>
          </a:prstGeom>
          <a:noFill/>
        </p:spPr>
      </p:pic>
      <p:pic>
        <p:nvPicPr>
          <p:cNvPr id="18" name="Picture 2" descr="Káº¿t quáº£ hÃ¬nh áº£nh cho ná»n báº£ng xanh"/>
          <p:cNvPicPr>
            <a:picLocks noChangeAspect="1" noChangeArrowheads="1"/>
          </p:cNvPicPr>
          <p:nvPr/>
        </p:nvPicPr>
        <p:blipFill rotWithShape="1">
          <a:blip r:embed="rId2"/>
          <a:srcRect l="36646" t="7860" r="43960" b="21690"/>
          <a:stretch/>
        </p:blipFill>
        <p:spPr bwMode="auto">
          <a:xfrm rot="16200000" flipH="1">
            <a:off x="5815588" y="-5925943"/>
            <a:ext cx="1359609" cy="12990786"/>
          </a:xfrm>
          <a:prstGeom prst="rect">
            <a:avLst/>
          </a:prstGeom>
          <a:noFill/>
        </p:spPr>
      </p:pic>
      <p:pic>
        <p:nvPicPr>
          <p:cNvPr id="20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6" y="252256"/>
            <a:ext cx="675249" cy="906825"/>
          </a:xfrm>
          <a:prstGeom prst="rect">
            <a:avLst/>
          </a:prstGeom>
        </p:spPr>
      </p:pic>
      <p:sp>
        <p:nvSpPr>
          <p:cNvPr id="7" name="文本框 2"/>
          <p:cNvSpPr txBox="1"/>
          <p:nvPr/>
        </p:nvSpPr>
        <p:spPr>
          <a:xfrm>
            <a:off x="1307301" y="2195775"/>
            <a:ext cx="10074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Tuấn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rủ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Phương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đi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xem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đá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bóng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để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cổ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vũ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cho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đội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của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trường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,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Phương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từ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chối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không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đi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vì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muốn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ngủ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.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Tuấn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phải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đi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rủ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các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bạn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khác</a:t>
            </a:r>
            <a:endParaRPr lang="en-US" altLang="zh-C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汉仪综艺体简" panose="02010600000101010101" pitchFamily="2" charset="-122"/>
              <a:cs typeface="Times New Roman" pitchFamily="18" charset="0"/>
            </a:endParaRPr>
          </a:p>
          <a:p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Em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có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nhận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xét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gì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về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việc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làm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của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Tuấn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và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sự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từ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chối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của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Phương</a:t>
            </a: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汉仪综艺体简" panose="02010600000101010101" pitchFamily="2" charset="-122"/>
                <a:cs typeface="Times New Roman" pitchFamily="18" charset="0"/>
              </a:rPr>
              <a:t>?</a:t>
            </a:r>
            <a:endParaRPr lang="zh-CN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汉仪综艺体简" panose="0201060000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Káº¿t quáº£ hÃ¬nh áº£nh cho ná»n báº£ng xanh"/>
          <p:cNvPicPr>
            <a:picLocks noChangeAspect="1" noChangeArrowheads="1"/>
          </p:cNvPicPr>
          <p:nvPr/>
        </p:nvPicPr>
        <p:blipFill>
          <a:blip r:embed="rId2"/>
          <a:srcRect l="5508" t="7860" r="4367" b="21690"/>
          <a:stretch>
            <a:fillRect/>
          </a:stretch>
        </p:blipFill>
        <p:spPr bwMode="auto">
          <a:xfrm>
            <a:off x="-15766" y="0"/>
            <a:ext cx="12192000" cy="6858000"/>
          </a:xfrm>
          <a:prstGeom prst="rect">
            <a:avLst/>
          </a:prstGeom>
          <a:noFill/>
        </p:spPr>
      </p:pic>
      <p:pic>
        <p:nvPicPr>
          <p:cNvPr id="16" name="图片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193" y="-58771"/>
            <a:ext cx="3057807" cy="10243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4920" y="1287887"/>
            <a:ext cx="11462177" cy="33613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Cảm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ơn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thầy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cô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và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các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em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đã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lắng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nghe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绿色黑板风六年级家长会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2862</TotalTime>
  <Words>308</Words>
  <Application>Microsoft Office PowerPoint</Application>
  <PresentationFormat>Màn hình rộng</PresentationFormat>
  <Paragraphs>28</Paragraphs>
  <Slides>9</Slides>
  <Notes>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Script MT Bold</vt:lpstr>
      <vt:lpstr>Symbol</vt:lpstr>
      <vt:lpstr>Times New Roman</vt:lpstr>
      <vt:lpstr>汉仪综艺体简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卡通绿色黑板风六年级家长会PPT模板</dc:title>
  <dc:creator>千库网</dc:creator>
  <cp:lastModifiedBy>MY PC</cp:lastModifiedBy>
  <cp:revision>212</cp:revision>
  <dcterms:created xsi:type="dcterms:W3CDTF">2017-11-15T21:38:54Z</dcterms:created>
  <dcterms:modified xsi:type="dcterms:W3CDTF">2020-11-15T10:59:37Z</dcterms:modified>
</cp:coreProperties>
</file>